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63" r:id="rId6"/>
    <p:sldId id="264" r:id="rId7"/>
    <p:sldId id="265" r:id="rId8"/>
    <p:sldId id="271" r:id="rId9"/>
    <p:sldId id="272" r:id="rId10"/>
    <p:sldId id="259" r:id="rId11"/>
    <p:sldId id="266" r:id="rId12"/>
    <p:sldId id="270" r:id="rId13"/>
    <p:sldId id="268" r:id="rId14"/>
    <p:sldId id="269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801EA9-4033-4747-9D6F-02BD949279A7}" v="1" dt="2024-11-21T13:41:55.9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94692" autoAdjust="0"/>
  </p:normalViewPr>
  <p:slideViewPr>
    <p:cSldViewPr snapToGrid="0" snapToObjects="1">
      <p:cViewPr varScale="1">
        <p:scale>
          <a:sx n="78" d="100"/>
          <a:sy n="78" d="100"/>
        </p:scale>
        <p:origin x="850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293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E5ECE-CD80-4902-A505-FCFA580E9212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9338E-79C3-4B13-9D89-F04D274C51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265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76339-46A1-CBDE-0A41-BE656C50A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F347C8-C366-8967-B26A-18E8EC644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035EC-606A-6A16-0D1C-2594EB114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43FC-CB51-0942-886D-D9336A37A5B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144C0-DC81-8040-EEF0-E72C93CB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D2286-20D7-4A33-455C-356089D8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E86F-78B5-F043-85AE-F2AB058F5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72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9A2B0-AF83-356C-8652-20DEA700F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3892D2-7090-6E17-F36E-C7BCD0CBD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ECD33-5B68-196D-A4D9-0C2970AC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43FC-CB51-0942-886D-D9336A37A5B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A54A7-40CA-2518-DB4C-E06CC607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43DFF-E4CC-107D-CD4C-987E9410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E86F-78B5-F043-85AE-F2AB058F5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70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96E87A-10B8-242E-18DA-B4AD605F6A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3BAEC-2129-079E-8C68-5EB9FC70C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8390D-C640-0E58-D2C0-76A90A9F2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43FC-CB51-0942-886D-D9336A37A5B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7758-D760-73E3-8DA6-D943A6361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63A1E-2E6A-5337-A14B-7C2F05713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E86F-78B5-F043-85AE-F2AB058F5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65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865A-C48B-A98F-EADD-7C11B206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363-6AC2-0188-0AC7-27CC935EA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B7E8A-B499-AFBC-981A-940D29E26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43FC-CB51-0942-886D-D9336A37A5B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FF343-9A5A-E39C-C038-BDF0474CC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163B5-D4D5-1883-2E39-AC63B14F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E86F-78B5-F043-85AE-F2AB058F5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6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1089F-F988-909A-66E8-57355F3AD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51A-BAFC-CCC3-9323-002DCC3F3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3F5A1-1304-03F0-2174-6C4AB19F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43FC-CB51-0942-886D-D9336A37A5B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7E3F1-56E2-A031-9621-6C1DB4E14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B949E-C1B2-3AEE-6A58-95907E5CE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E86F-78B5-F043-85AE-F2AB058F5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35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825D8-0667-FE83-FCED-A7DEE7268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86CC0-3D9B-DC7D-E353-EC8F18893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9EB98-B300-C812-2EC6-A005AE416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89B04-9048-F133-30F8-64ACBC524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43FC-CB51-0942-886D-D9336A37A5B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0869B-618B-DB7D-E263-7560BC2D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9B1B2-CF66-505B-151F-A9CD9F4D5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E86F-78B5-F043-85AE-F2AB058F5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44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A7860-3BF3-EF59-B5B6-84019D2DA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9379F-0489-D024-2E0C-0910EB1DD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9395A-6647-ACD4-E9BE-5ECD4E4A9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54FE74-34F9-AF63-66A3-9BC8D8037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ED5F2D-B0A1-EDC3-0C05-1E6AA2B254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9F6D7C-20B3-326F-7692-8976C8EB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43FC-CB51-0942-886D-D9336A37A5B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587AB9-E986-E92D-10EA-BF6590D1A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D990D1-C189-6FF3-DB88-54C4943A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E86F-78B5-F043-85AE-F2AB058F5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6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C574-EBF0-3640-EF90-9BE0D1D89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CFFD2A-1C15-1C0E-29EA-2CB8F8324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43FC-CB51-0942-886D-D9336A37A5B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8F12F9-7449-FE16-DB0F-B49FEF3D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3E558-580A-AB76-BA2B-7E8C4CBB5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E86F-78B5-F043-85AE-F2AB058F5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6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5EBE10-0FAD-870D-4EE4-8ED90EF26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43FC-CB51-0942-886D-D9336A37A5B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E4F3A0-1A11-F573-5684-FE2F3054A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BFD2C-BE3D-4887-B44D-EEDA19CA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E86F-78B5-F043-85AE-F2AB058F5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49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2A9F-1F7A-0CDE-795E-294B9C22B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875CF-0B41-BDFC-B870-3B91F33CB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78E34-867C-F7FA-66BA-EC7517B5C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56021-05CB-731C-D58F-989FAE95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43FC-CB51-0942-886D-D9336A37A5B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AAD15-F805-54E4-B24A-C2F1088D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68089-5A24-D808-5B55-AC7F529AA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E86F-78B5-F043-85AE-F2AB058F5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0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52B00-BDBC-865F-FB08-B3F9D807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407FC4-339F-7BFB-F022-7D303639F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6AB56-9FF0-BCD3-84FB-E7104D6B8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68638-CAEA-B094-066C-FFB43C15E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43FC-CB51-0942-886D-D9336A37A5B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6B45E-0585-92EF-2AA5-149B8BF5C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19CE4-03CF-4D4E-831B-F735E548C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EE86F-78B5-F043-85AE-F2AB058F5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2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8076ED-059B-9AAA-CAA9-A289C1F0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8C3A8-D056-CED0-F686-1C99CAC10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72401-5A1C-7B7C-D10E-D7DD15F92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F43FC-CB51-0942-886D-D9336A37A5B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4031C-AB0B-14B0-1136-4DB4BD343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6EF45-1A6B-9E64-1F26-953755AFE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EE86F-78B5-F043-85AE-F2AB058F5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0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6D131-EDA4-0879-BFD5-5A44F033B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/>
              <a:t>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FBDFEA-3FF1-9864-B799-01B78402B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Annual General Meeting</a:t>
            </a:r>
          </a:p>
          <a:p>
            <a:pPr algn="l"/>
            <a:r>
              <a:rPr lang="en-US" sz="1400" dirty="0"/>
              <a:t>22 November 2024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7A54FE9-ECFB-3F9A-3545-D37EF6D32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754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1946B-068E-C79E-EF08-CB5F48B00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11" y="579439"/>
            <a:ext cx="5323715" cy="78024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>
            <a:normAutofit/>
          </a:bodyPr>
          <a:lstStyle/>
          <a:p>
            <a:r>
              <a:rPr lang="en-US" sz="4000" b="1" dirty="0">
                <a:latin typeface="Corbel" panose="020B0503020204020204" pitchFamily="34" charset="0"/>
              </a:rPr>
              <a:t>Re-Election of Trustees</a:t>
            </a:r>
            <a:endParaRPr lang="en-GB" sz="4000" b="1" dirty="0">
              <a:latin typeface="Corbel" panose="020B0503020204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D8A7B-1FBE-CE4D-2103-59D436012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411" y="1770448"/>
            <a:ext cx="5817701" cy="4170529"/>
          </a:xfrm>
        </p:spPr>
        <p:txBody>
          <a:bodyPr anchor="t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000" dirty="0">
                <a:latin typeface="Corbel" panose="020B0503020204020204" pitchFamily="34" charset="0"/>
              </a:rPr>
              <a:t>Re-appointment of: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rgbClr val="002060"/>
                </a:solidFill>
                <a:latin typeface="Corbel" panose="020B0503020204020204" pitchFamily="34" charset="0"/>
              </a:rPr>
              <a:t>John Craig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rgbClr val="002060"/>
                </a:solidFill>
                <a:latin typeface="Corbel" panose="020B0503020204020204" pitchFamily="34" charset="0"/>
              </a:rPr>
              <a:t>Ian Collins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rgbClr val="002060"/>
                </a:solidFill>
                <a:latin typeface="Corbel" panose="020B0503020204020204" pitchFamily="34" charset="0"/>
              </a:rPr>
              <a:t>Helen Honeyman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000" dirty="0">
              <a:latin typeface="Corbel" panose="020B0503020204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>
                <a:latin typeface="Corbel" panose="020B0503020204020204" pitchFamily="34" charset="0"/>
              </a:rPr>
              <a:t>Re-confirmation of Austin MacPhee as Honorary Trustee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000" dirty="0">
              <a:latin typeface="Corbel" panose="020B0503020204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>
                <a:latin typeface="Corbel" panose="020B0503020204020204" pitchFamily="34" charset="0"/>
              </a:rPr>
              <a:t>Change to the Constitution to reduce number of Committee Meetings from six to four p.a.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33E33F-8869-466D-0901-2B1AC32A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967" y="1359681"/>
            <a:ext cx="4170530" cy="4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26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29AF9-8EEB-013A-BD86-E5F33DBB4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BEB1F-BDCE-9890-6721-136C48E9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22832" cy="974391"/>
          </a:xfrm>
          <a:noFill/>
          <a:ln cap="rnd">
            <a:solidFill>
              <a:schemeClr val="tx1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orbel" panose="020B0503020204020204" pitchFamily="34" charset="0"/>
              </a:rPr>
              <a:t>Proposals for Approval &amp; Next Steps</a:t>
            </a:r>
            <a:endParaRPr lang="en-GB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E704F4-A659-8441-7455-B8BB81531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42789"/>
            <a:ext cx="7790794" cy="4968207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>
                <a:latin typeface="Corbel" panose="020B0503020204020204" pitchFamily="34" charset="0"/>
              </a:rPr>
              <a:t>Proposals for Approval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1400" dirty="0">
                <a:latin typeface="Corbel" panose="020B0503020204020204" pitchFamily="34" charset="0"/>
              </a:rPr>
              <a:t>National Minimum Wage rose by 10% in April 2024 &amp; will rise by a further circa 7% in April 2025, coupled with as increase to Employers NIC rates. As a consequence: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400" dirty="0">
                <a:latin typeface="Corbel" panose="020B0503020204020204" pitchFamily="34" charset="0"/>
              </a:rPr>
              <a:t>We propose that the monthly costs will increase from 1 February 2025 as follows: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400" dirty="0">
                <a:latin typeface="Corbel" panose="020B0503020204020204" pitchFamily="34" charset="0"/>
              </a:rPr>
              <a:t>General membership = £52.50 to </a:t>
            </a:r>
            <a:r>
              <a:rPr lang="en-US" sz="1400" b="1" dirty="0">
                <a:latin typeface="Corbel" panose="020B0503020204020204" pitchFamily="34" charset="0"/>
              </a:rPr>
              <a:t>£59.50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400" dirty="0">
                <a:latin typeface="Corbel" panose="020B0503020204020204" pitchFamily="34" charset="0"/>
              </a:rPr>
              <a:t>AMS Girls &amp; Soccer School = £44.50 to </a:t>
            </a:r>
            <a:r>
              <a:rPr lang="en-US" sz="1400" b="1" dirty="0">
                <a:latin typeface="Corbel" panose="020B0503020204020204" pitchFamily="34" charset="0"/>
              </a:rPr>
              <a:t>£50.50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400" dirty="0">
                <a:latin typeface="Corbel" panose="020B0503020204020204" pitchFamily="34" charset="0"/>
              </a:rPr>
              <a:t>AM </a:t>
            </a:r>
            <a:r>
              <a:rPr lang="en-US" sz="1400" dirty="0" err="1">
                <a:latin typeface="Corbel" panose="020B0503020204020204" pitchFamily="34" charset="0"/>
              </a:rPr>
              <a:t>SoccerOne</a:t>
            </a:r>
            <a:r>
              <a:rPr lang="en-US" sz="1400" dirty="0">
                <a:latin typeface="Corbel" panose="020B0503020204020204" pitchFamily="34" charset="0"/>
              </a:rPr>
              <a:t> = £30 to </a:t>
            </a:r>
            <a:r>
              <a:rPr lang="en-US" sz="1400" b="1" dirty="0">
                <a:latin typeface="Corbel" panose="020B0503020204020204" pitchFamily="34" charset="0"/>
              </a:rPr>
              <a:t>£33.50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400" dirty="0">
                <a:latin typeface="Corbel" panose="020B0503020204020204" pitchFamily="34" charset="0"/>
              </a:rPr>
              <a:t>AM </a:t>
            </a:r>
            <a:r>
              <a:rPr lang="en-US" sz="1400" dirty="0" err="1">
                <a:latin typeface="Corbel" panose="020B0503020204020204" pitchFamily="34" charset="0"/>
              </a:rPr>
              <a:t>SoccerTots</a:t>
            </a:r>
            <a:r>
              <a:rPr lang="en-US" sz="1400" dirty="0">
                <a:latin typeface="Corbel" panose="020B0503020204020204" pitchFamily="34" charset="0"/>
              </a:rPr>
              <a:t> = £25 to </a:t>
            </a:r>
            <a:r>
              <a:rPr lang="en-US" sz="1400" b="1" dirty="0">
                <a:latin typeface="Corbel" panose="020B0503020204020204" pitchFamily="34" charset="0"/>
              </a:rPr>
              <a:t>£28.50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400" dirty="0">
                <a:latin typeface="Corbel" panose="020B0503020204020204" pitchFamily="34" charset="0"/>
              </a:rPr>
              <a:t>In line with the above increase, propose that the AMS membership for Gift Aid increase from £25 to £28.50</a:t>
            </a:r>
          </a:p>
          <a:p>
            <a:pPr marL="0" indent="0" algn="just">
              <a:buNone/>
            </a:pPr>
            <a:endParaRPr lang="en-US" sz="1400" b="1" dirty="0">
              <a:latin typeface="Corbel" panose="020B0503020204020204" pitchFamily="34" charset="0"/>
            </a:endParaRPr>
          </a:p>
          <a:p>
            <a:pPr marL="0" indent="0" algn="just">
              <a:buNone/>
            </a:pPr>
            <a:r>
              <a:rPr lang="en-US" sz="2000" b="1" dirty="0">
                <a:solidFill>
                  <a:srgbClr val="002060"/>
                </a:solidFill>
                <a:latin typeface="Corbel" panose="020B0503020204020204" pitchFamily="34" charset="0"/>
              </a:rPr>
              <a:t>Next Steps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2060"/>
                </a:solidFill>
                <a:latin typeface="Corbel" panose="020B0503020204020204" pitchFamily="34" charset="0"/>
              </a:rPr>
              <a:t>As already outlined, AMS is reliant on energetic &amp; resourceful volunteers (NB Trustees are never paid) and therefore over the next 3 months we will be confirming areas which we need to augment via both Trustee or Volunteer roles &amp; will therefore be asking for support from the wider membership in order to ensure the ongoing running of this key community asset.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2060"/>
                </a:solidFill>
                <a:latin typeface="Corbel" panose="020B0503020204020204" pitchFamily="34" charset="0"/>
              </a:rPr>
              <a:t>Specific areas we will be looking at will include: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2060"/>
                </a:solidFill>
                <a:latin typeface="Corbel" panose="020B0503020204020204" pitchFamily="34" charset="0"/>
              </a:rPr>
              <a:t>Charity Governance 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2060"/>
                </a:solidFill>
                <a:latin typeface="Corbel" panose="020B0503020204020204" pitchFamily="34" charset="0"/>
              </a:rPr>
              <a:t>Social Media &amp; Marketing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2060"/>
                </a:solidFill>
                <a:latin typeface="Corbel" panose="020B0503020204020204" pitchFamily="34" charset="0"/>
              </a:rPr>
              <a:t>Sponsorship &amp; Fundraising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B4A90-CB8A-5E46-7236-E5B46C3F4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699" y="2168665"/>
            <a:ext cx="3230746" cy="32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53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19160-9982-2DBE-EAEC-7FA9C44A0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Members’ Questions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B040A-DD38-04DB-D056-029AB5F5F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463" y="1434776"/>
            <a:ext cx="6585671" cy="398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69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1946B-068E-C79E-EF08-CB5F48B00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57737" cy="974391"/>
          </a:xfrm>
          <a:noFill/>
          <a:ln cap="rnd">
            <a:solidFill>
              <a:schemeClr val="tx1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latin typeface="Corbel" panose="020B0503020204020204" pitchFamily="34" charset="0"/>
              </a:rPr>
              <a:t>Agenda</a:t>
            </a:r>
            <a:endParaRPr lang="en-GB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8A62F95-3CE3-C5AB-0656-F2A6E662F1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095600"/>
              </p:ext>
            </p:extLst>
          </p:nvPr>
        </p:nvGraphicFramePr>
        <p:xfrm>
          <a:off x="838200" y="2218657"/>
          <a:ext cx="10084070" cy="16059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726441">
                  <a:extLst>
                    <a:ext uri="{9D8B030D-6E8A-4147-A177-3AD203B41FA5}">
                      <a16:colId xmlns:a16="http://schemas.microsoft.com/office/drawing/2014/main" val="3785955256"/>
                    </a:ext>
                  </a:extLst>
                </a:gridCol>
                <a:gridCol w="6925741">
                  <a:extLst>
                    <a:ext uri="{9D8B030D-6E8A-4147-A177-3AD203B41FA5}">
                      <a16:colId xmlns:a16="http://schemas.microsoft.com/office/drawing/2014/main" val="932853400"/>
                    </a:ext>
                  </a:extLst>
                </a:gridCol>
                <a:gridCol w="2431888">
                  <a:extLst>
                    <a:ext uri="{9D8B030D-6E8A-4147-A177-3AD203B41FA5}">
                      <a16:colId xmlns:a16="http://schemas.microsoft.com/office/drawing/2014/main" val="3371797344"/>
                    </a:ext>
                  </a:extLst>
                </a:gridCol>
              </a:tblGrid>
              <a:tr h="267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 dirty="0">
                          <a:effectLst/>
                        </a:rPr>
                        <a:t>Item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08" marR="4440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 dirty="0">
                          <a:effectLst/>
                        </a:rPr>
                        <a:t>Description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08" marR="44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 dirty="0">
                          <a:effectLst/>
                        </a:rPr>
                        <a:t>Responsible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08" marR="44408" marT="0" marB="0" anchor="ctr"/>
                </a:tc>
                <a:extLst>
                  <a:ext uri="{0D108BD9-81ED-4DB2-BD59-A6C34878D82A}">
                    <a16:rowId xmlns:a16="http://schemas.microsoft.com/office/drawing/2014/main" val="2323708207"/>
                  </a:ext>
                </a:extLst>
              </a:tr>
              <a:tr h="267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 dirty="0">
                          <a:effectLst/>
                        </a:rPr>
                        <a:t>1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08" marR="444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 dirty="0">
                          <a:effectLst/>
                        </a:rPr>
                        <a:t>Who is AMS?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08" marR="44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 dirty="0">
                          <a:effectLst/>
                        </a:rPr>
                        <a:t>John Craig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08" marR="44408" marT="0" marB="0" anchor="ctr"/>
                </a:tc>
                <a:extLst>
                  <a:ext uri="{0D108BD9-81ED-4DB2-BD59-A6C34878D82A}">
                    <a16:rowId xmlns:a16="http://schemas.microsoft.com/office/drawing/2014/main" val="841607283"/>
                  </a:ext>
                </a:extLst>
              </a:tr>
              <a:tr h="267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08" marR="44408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AMS Achievements April 23 – March 24</a:t>
                      </a:r>
                    </a:p>
                  </a:txBody>
                  <a:tcPr marL="44408" marR="44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Mandy Martin</a:t>
                      </a:r>
                    </a:p>
                  </a:txBody>
                  <a:tcPr marL="44408" marR="44408" marT="0" marB="0" anchor="ctr"/>
                </a:tc>
                <a:extLst>
                  <a:ext uri="{0D108BD9-81ED-4DB2-BD59-A6C34878D82A}">
                    <a16:rowId xmlns:a16="http://schemas.microsoft.com/office/drawing/2014/main" val="3639821478"/>
                  </a:ext>
                </a:extLst>
              </a:tr>
              <a:tr h="267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08" marR="44408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300" dirty="0">
                          <a:effectLst/>
                        </a:rPr>
                        <a:t>Treasurer’s report / Financial statements &amp; Annual Report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08" marR="44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 dirty="0">
                          <a:effectLst/>
                        </a:rPr>
                        <a:t>Ian Collins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08" marR="44408" marT="0" marB="0" anchor="ctr"/>
                </a:tc>
                <a:extLst>
                  <a:ext uri="{0D108BD9-81ED-4DB2-BD59-A6C34878D82A}">
                    <a16:rowId xmlns:a16="http://schemas.microsoft.com/office/drawing/2014/main" val="3964375892"/>
                  </a:ext>
                </a:extLst>
              </a:tr>
              <a:tr h="267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08" marR="44408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300" dirty="0">
                          <a:effectLst/>
                        </a:rPr>
                        <a:t>Election of Trustees  -  </a:t>
                      </a: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Proposals for Approval &amp; Next Steps</a:t>
                      </a:r>
                    </a:p>
                  </a:txBody>
                  <a:tcPr marL="44408" marR="4440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300" dirty="0">
                          <a:effectLst/>
                        </a:rPr>
                        <a:t>Ian Collins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08" marR="44408" marT="0" marB="0" anchor="ctr"/>
                </a:tc>
                <a:extLst>
                  <a:ext uri="{0D108BD9-81ED-4DB2-BD59-A6C34878D82A}">
                    <a16:rowId xmlns:a16="http://schemas.microsoft.com/office/drawing/2014/main" val="2949523982"/>
                  </a:ext>
                </a:extLst>
              </a:tr>
              <a:tr h="267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08" marR="444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 dirty="0">
                          <a:effectLst/>
                        </a:rPr>
                        <a:t>Questions to Trustees 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08" marR="444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</a:t>
                      </a:r>
                    </a:p>
                  </a:txBody>
                  <a:tcPr marL="44408" marR="44408" marT="0" marB="0" anchor="ctr"/>
                </a:tc>
                <a:extLst>
                  <a:ext uri="{0D108BD9-81ED-4DB2-BD59-A6C34878D82A}">
                    <a16:rowId xmlns:a16="http://schemas.microsoft.com/office/drawing/2014/main" val="3200875327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F133E33F-8869-466D-0901-2B1AC32A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3827" y="365125"/>
            <a:ext cx="1416886" cy="141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39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1946B-068E-C79E-EF08-CB5F48B00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55000" cy="974391"/>
          </a:xfrm>
          <a:noFill/>
          <a:ln cap="rnd">
            <a:solidFill>
              <a:schemeClr val="tx1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orbel" panose="020B0503020204020204" pitchFamily="34" charset="0"/>
              </a:rPr>
              <a:t>Who is AMS?</a:t>
            </a:r>
            <a:endParaRPr lang="en-GB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91A4A9-C04B-C3CC-9070-F50AFB31D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266"/>
            <a:ext cx="11140440" cy="4968207"/>
          </a:xfrm>
        </p:spPr>
        <p:txBody>
          <a:bodyPr anchor="t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Corbel" panose="020B0503020204020204" pitchFamily="34" charset="0"/>
              </a:rPr>
              <a:t>AMS is a charitable organisation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b="1" dirty="0">
                <a:latin typeface="Corbel" panose="020B0503020204020204" pitchFamily="34" charset="0"/>
              </a:rPr>
              <a:t>We are Not for Profit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100" b="1" dirty="0">
                <a:latin typeface="Corbel" panose="020B0503020204020204" pitchFamily="34" charset="0"/>
              </a:rPr>
              <a:t>All income is used to deliver the activities of AMS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100" b="1" dirty="0">
                <a:latin typeface="Corbel" panose="020B0503020204020204" pitchFamily="34" charset="0"/>
              </a:rPr>
              <a:t>As a Charity, Gift Aid is extremely important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>
                <a:latin typeface="Corbel" panose="020B0503020204020204" pitchFamily="34" charset="0"/>
              </a:rPr>
              <a:t>The Objectives of AMS are to serve the Community and individuals by fostering &amp; promoting educational, health, social &amp; life skills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Corbel" panose="020B0503020204020204" pitchFamily="34" charset="0"/>
              </a:rPr>
              <a:t>Aim is to use sport, exercise &amp; leisure activities to achieve the objectives of: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>
                <a:latin typeface="Corbel" panose="020B0503020204020204" pitchFamily="34" charset="0"/>
              </a:rPr>
              <a:t>Advancement of Education &amp; Advancement of Community Development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>
                <a:latin typeface="Corbel" panose="020B0503020204020204" pitchFamily="34" charset="0"/>
              </a:rPr>
              <a:t>Relief of those in need by reason on Age, Ill-health, Disability, Financial Hardship </a:t>
            </a:r>
            <a:r>
              <a:rPr lang="en-US" sz="1200" dirty="0" err="1">
                <a:latin typeface="Corbel" panose="020B0503020204020204" pitchFamily="34" charset="0"/>
              </a:rPr>
              <a:t>etc</a:t>
            </a:r>
            <a:endParaRPr lang="en-US" sz="1200" dirty="0">
              <a:latin typeface="Corbel" panose="020B0503020204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>
                <a:latin typeface="Corbel" panose="020B0503020204020204" pitchFamily="34" charset="0"/>
              </a:rPr>
              <a:t>Advancement of Public Participation in Sport &amp; Provision of Recreational Facilities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Corbel" panose="020B0503020204020204" pitchFamily="34" charset="0"/>
              </a:rPr>
              <a:t>AMS has a Board of Trustees which assists with the Governance of the Charity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dirty="0">
                <a:latin typeface="Corbel" panose="020B0503020204020204" pitchFamily="34" charset="0"/>
              </a:rPr>
              <a:t>Trustees are </a:t>
            </a:r>
            <a:r>
              <a:rPr lang="en-US" sz="1200" b="1" dirty="0">
                <a:latin typeface="Corbel" panose="020B0503020204020204" pitchFamily="34" charset="0"/>
              </a:rPr>
              <a:t>non-paid volunteers being: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b="1" dirty="0">
                <a:latin typeface="Corbel" panose="020B0503020204020204" pitchFamily="34" charset="0"/>
              </a:rPr>
              <a:t>Austin MacPhee </a:t>
            </a:r>
            <a:r>
              <a:rPr lang="en-US" sz="1200" dirty="0">
                <a:latin typeface="Corbel" panose="020B0503020204020204" pitchFamily="34" charset="0"/>
              </a:rPr>
              <a:t>– Coach with Aston Villa FC since 2021, having held roles with Scotland, Northern Ireland &amp; Hearts. Locally his coaching career started successfully with Cupar Hearts, before moving to Cowdenbeath &amp; then onto St Mirren. Austin is 110% committed to AMS having started the organization in 2007.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b="1" dirty="0">
                <a:latin typeface="Corbel" panose="020B0503020204020204" pitchFamily="34" charset="0"/>
              </a:rPr>
              <a:t>John Craig </a:t>
            </a:r>
            <a:r>
              <a:rPr lang="en-US" sz="1200" dirty="0">
                <a:latin typeface="Corbel" panose="020B0503020204020204" pitchFamily="34" charset="0"/>
              </a:rPr>
              <a:t>– Owner of DC Consulting a Business Advisory firm in Dundee / Edinburgh. Having lived locally for 20 years, my son Nairn attended AMS from the age of 3 through to 16-year-old and having seen the positive environment that AMS provided, this was the catalyst for my involvement &amp; I have held the Chair role with AMS since 2017.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b="1" dirty="0">
                <a:latin typeface="Corbel" panose="020B0503020204020204" pitchFamily="34" charset="0"/>
              </a:rPr>
              <a:t>Ian Collins </a:t>
            </a:r>
            <a:r>
              <a:rPr lang="en-US" sz="1200" dirty="0">
                <a:latin typeface="Corbel" panose="020B0503020204020204" pitchFamily="34" charset="0"/>
              </a:rPr>
              <a:t>– Ian’s day job </a:t>
            </a:r>
            <a:r>
              <a:rPr lang="en-GB" sz="1200" dirty="0">
                <a:latin typeface="Corbel" panose="020B0503020204020204" pitchFamily="34" charset="0"/>
              </a:rPr>
              <a:t>involves working in a bank leading its agricultural team across Scotland and the north of England.  Ian’s eldest son Tom was a coach up until 2021 and his youngest son James played with the club from the age of around 8 and more recently has coached various age groups. </a:t>
            </a:r>
            <a:r>
              <a:rPr lang="en-GB" sz="12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Ian also  volunteers  locally as the Chair of Live Active Leisure in Perth and Kinross and is a director within the Hillcrest organisation in Dundee.</a:t>
            </a:r>
            <a:endParaRPr lang="en-US" sz="1200" dirty="0">
              <a:latin typeface="Corbel" panose="020B0503020204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200" b="1" dirty="0">
                <a:latin typeface="Corbel" panose="020B0503020204020204" pitchFamily="34" charset="0"/>
              </a:rPr>
              <a:t>Helen Honeyman – </a:t>
            </a:r>
            <a:r>
              <a:rPr lang="en-US" sz="1200" dirty="0">
                <a:latin typeface="Corbel" panose="020B0503020204020204" pitchFamily="34" charset="0"/>
              </a:rPr>
              <a:t>Helen’s day job is managing HR, communication &amp; operations functions for a local Pension Fund. Her original interest in AMS was through her son, who played for AMS since age 7 &amp; last year he was the captain of the 2007’s Cup &amp; League winning team.</a:t>
            </a:r>
          </a:p>
          <a:p>
            <a:pPr marL="457200" lvl="1" indent="0">
              <a:buNone/>
            </a:pPr>
            <a:endParaRPr lang="en-US" sz="1200" dirty="0">
              <a:latin typeface="Corbel" panose="020B0503020204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1200" b="1" dirty="0">
              <a:latin typeface="Corbel" panose="020B05030202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9961D8-D5FA-5F14-975A-0CDBCDFFB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368" y="178593"/>
            <a:ext cx="2519272" cy="251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66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7B0EAC71-1588-4F05-B8F6-39B63FC6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nt">
            <a:extLst>
              <a:ext uri="{FF2B5EF4-FFF2-40B4-BE49-F238E27FC236}">
                <a16:creationId xmlns:a16="http://schemas.microsoft.com/office/drawing/2014/main" id="{B7D0ACE8-8ED8-4CA7-9DDB-B725E80C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1700" y="0"/>
            <a:ext cx="10472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864AAEA-8DC4-4D15-864C-B53C5B4C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82F361B-984A-43B6-AFE8-1F1439428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299"/>
            <a:ext cx="12191999" cy="2726601"/>
          </a:xfrm>
          <a:prstGeom prst="rect">
            <a:avLst/>
          </a:prstGeom>
          <a:ln>
            <a:noFill/>
          </a:ln>
          <a:effectLst>
            <a:outerShdw blurRad="596900" dist="330200" dir="714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1946B-068E-C79E-EF08-CB5F48B00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529088"/>
            <a:ext cx="5577839" cy="180468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rPr>
              <a:t>Headline Achievements 2024 - Teams</a:t>
            </a: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F2A6A32-9ADF-4DD4-AEA5-0D1FF0F8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49700"/>
          </a:xfrm>
          <a:prstGeom prst="rect">
            <a:avLst/>
          </a:prstGeom>
          <a:ln>
            <a:noFill/>
          </a:ln>
          <a:effectLst>
            <a:outerShdw blurRad="596900" dist="317500" dir="8820000" sx="87000" sy="87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50D435-37CB-487C-DD8D-B9A8B71D49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86" r="10551" b="-2"/>
          <a:stretch/>
        </p:blipFill>
        <p:spPr>
          <a:xfrm>
            <a:off x="20" y="2734900"/>
            <a:ext cx="6095983" cy="4131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8209DA-818D-01A2-ACA8-50C316DD8D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917" r="13373" b="2"/>
          <a:stretch/>
        </p:blipFill>
        <p:spPr>
          <a:xfrm>
            <a:off x="9144012" y="-12883"/>
            <a:ext cx="3048001" cy="275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69EAD1-88B0-63CE-4212-41AD785FE3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42" r="10385" b="1"/>
          <a:stretch/>
        </p:blipFill>
        <p:spPr>
          <a:xfrm>
            <a:off x="6095997" y="-12883"/>
            <a:ext cx="3054096" cy="2751500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185BE459-E752-603D-60A0-9096D6072BD8}"/>
              </a:ext>
            </a:extLst>
          </p:cNvPr>
          <p:cNvSpPr txBox="1"/>
          <p:nvPr/>
        </p:nvSpPr>
        <p:spPr>
          <a:xfrm>
            <a:off x="6096003" y="3234518"/>
            <a:ext cx="5885789" cy="3121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242790" indent="-285750" algn="just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1" spc="171" dirty="0">
                <a:latin typeface="Corbel" panose="020B0503020204020204" pitchFamily="34" charset="0"/>
                <a:sym typeface="Gill Sans Bold"/>
              </a:rPr>
              <a:t>2007 age group collected a Cup and League Title.</a:t>
            </a:r>
          </a:p>
          <a:p>
            <a:pPr marL="242790" indent="-285750" algn="just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b="1" spc="171" dirty="0">
              <a:latin typeface="Corbel" panose="020B0503020204020204" pitchFamily="34" charset="0"/>
              <a:sym typeface="Gill Sans Bold"/>
            </a:endParaRPr>
          </a:p>
          <a:p>
            <a:pPr marL="242790" indent="-285750" algn="just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1" spc="171" dirty="0">
                <a:latin typeface="Corbel" panose="020B0503020204020204" pitchFamily="34" charset="0"/>
                <a:sym typeface="Gill Sans Bold"/>
              </a:rPr>
              <a:t>2009 were beaten finalists in the Fife Cup.</a:t>
            </a:r>
          </a:p>
          <a:p>
            <a:pPr marL="242790" indent="-285750" algn="just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b="1" spc="171" dirty="0">
              <a:latin typeface="Corbel" panose="020B0503020204020204" pitchFamily="34" charset="0"/>
              <a:sym typeface="Gill Sans Bold"/>
            </a:endParaRPr>
          </a:p>
          <a:p>
            <a:pPr marL="242790" indent="-285750" algn="just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1" spc="171" dirty="0">
                <a:latin typeface="Corbel" panose="020B0503020204020204" pitchFamily="34" charset="0"/>
                <a:sym typeface="Gill Sans Bold"/>
              </a:rPr>
              <a:t>2012 traveled to London for a Tour.</a:t>
            </a:r>
          </a:p>
          <a:p>
            <a:pPr marL="242790" indent="-285750" algn="just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b="1" spc="171" dirty="0">
              <a:latin typeface="Corbel" panose="020B0503020204020204" pitchFamily="34" charset="0"/>
              <a:sym typeface="Gill Sans Bold"/>
            </a:endParaRPr>
          </a:p>
          <a:p>
            <a:pPr marL="242790" indent="-285750" algn="just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1" spc="171" dirty="0">
                <a:latin typeface="Corbel" panose="020B0503020204020204" pitchFamily="34" charset="0"/>
                <a:sym typeface="Gill Sans Bold"/>
              </a:rPr>
              <a:t>2014 and 2010 played in tournaments in Blackpool and Loughborough</a:t>
            </a:r>
          </a:p>
          <a:p>
            <a:pPr marL="242790" indent="-285750" algn="just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b="1" spc="171" dirty="0">
              <a:latin typeface="Corbel" panose="020B0503020204020204" pitchFamily="34" charset="0"/>
              <a:sym typeface="Gill Sans Bold"/>
            </a:endParaRPr>
          </a:p>
          <a:p>
            <a:pPr marL="242790" indent="-285750" algn="just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1" spc="171" dirty="0">
                <a:latin typeface="Corbel" panose="020B0503020204020204" pitchFamily="34" charset="0"/>
                <a:sym typeface="Gill Sans Bold"/>
              </a:rPr>
              <a:t>U12 Girls competed in the Hibs tournament</a:t>
            </a:r>
          </a:p>
          <a:p>
            <a:pPr marL="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spc="171" dirty="0">
              <a:sym typeface="Gill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419638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B3686D-E99A-C3F7-11F1-409DB7F25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7B0EAC71-1588-4F05-B8F6-39B63FC6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nt">
            <a:extLst>
              <a:ext uri="{FF2B5EF4-FFF2-40B4-BE49-F238E27FC236}">
                <a16:creationId xmlns:a16="http://schemas.microsoft.com/office/drawing/2014/main" id="{B7D0ACE8-8ED8-4CA7-9DDB-B725E80C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1700" y="0"/>
            <a:ext cx="10472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864AAEA-8DC4-4D15-864C-B53C5B4C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82F361B-984A-43B6-AFE8-1F1439428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299"/>
            <a:ext cx="12191999" cy="2726601"/>
          </a:xfrm>
          <a:prstGeom prst="rect">
            <a:avLst/>
          </a:prstGeom>
          <a:ln>
            <a:noFill/>
          </a:ln>
          <a:effectLst>
            <a:outerShdw blurRad="596900" dist="330200" dir="714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1F5E8-98AC-0C78-70B1-27ADF2950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529088"/>
            <a:ext cx="5709919" cy="180468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rPr>
              <a:t>Headline Achievements 2024 - Players</a:t>
            </a: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F2A6A32-9ADF-4DD4-AEA5-0D1FF0F8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49700"/>
          </a:xfrm>
          <a:prstGeom prst="rect">
            <a:avLst/>
          </a:prstGeom>
          <a:ln>
            <a:noFill/>
          </a:ln>
          <a:effectLst>
            <a:outerShdw blurRad="596900" dist="317500" dir="8820000" sx="87000" sy="87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F1918B-C3C1-58ED-3210-E7CD2334B3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5" r="-2" b="-2"/>
          <a:stretch/>
        </p:blipFill>
        <p:spPr>
          <a:xfrm>
            <a:off x="20" y="2734900"/>
            <a:ext cx="6095983" cy="4131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1CB87-202C-AE75-69FB-2D41273D9E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3" r="1297" b="4"/>
          <a:stretch/>
        </p:blipFill>
        <p:spPr>
          <a:xfrm>
            <a:off x="9144012" y="-12883"/>
            <a:ext cx="3048001" cy="275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1456A7-6936-5EC1-4013-0BD2EEB628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29" r="6" b="6"/>
          <a:stretch/>
        </p:blipFill>
        <p:spPr>
          <a:xfrm>
            <a:off x="6095997" y="-12883"/>
            <a:ext cx="3054096" cy="2751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FFEE1F-EDAC-D44B-6E22-5EE54BF9C7AB}"/>
              </a:ext>
            </a:extLst>
          </p:cNvPr>
          <p:cNvSpPr txBox="1"/>
          <p:nvPr/>
        </p:nvSpPr>
        <p:spPr>
          <a:xfrm>
            <a:off x="6096003" y="3234518"/>
            <a:ext cx="6001403" cy="3121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21692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spc="241" dirty="0">
                <a:latin typeface="Corbel" panose="020B0503020204020204" pitchFamily="34" charset="0"/>
                <a:sym typeface="Telegraf Bold"/>
              </a:rPr>
              <a:t>3 Girls selected for emerging Talent Centre</a:t>
            </a:r>
          </a:p>
          <a:p>
            <a:pPr marL="521692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spc="241" dirty="0">
                <a:latin typeface="Corbel" panose="020B0503020204020204" pitchFamily="34" charset="0"/>
                <a:sym typeface="Telegraf Bold"/>
              </a:rPr>
              <a:t>2 Players into Academies</a:t>
            </a:r>
          </a:p>
          <a:p>
            <a:pPr marL="521692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spc="241" dirty="0">
                <a:latin typeface="Corbel" panose="020B0503020204020204" pitchFamily="34" charset="0"/>
                <a:sym typeface="Telegraf Bold"/>
              </a:rPr>
              <a:t>Cross Age Group games against DUFC</a:t>
            </a:r>
          </a:p>
          <a:p>
            <a:pPr marL="521692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spc="241" dirty="0">
                <a:latin typeface="Corbel" panose="020B0503020204020204" pitchFamily="34" charset="0"/>
                <a:sym typeface="Telegraf Bold"/>
              </a:rPr>
              <a:t>11 A-Side Specific Camps</a:t>
            </a:r>
          </a:p>
          <a:p>
            <a:pPr marL="521692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spc="241" dirty="0">
                <a:latin typeface="Corbel" panose="020B0503020204020204" pitchFamily="34" charset="0"/>
                <a:sym typeface="Telegraf Bold"/>
              </a:rPr>
              <a:t>Games for Cupar Hearts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BC358E61-207F-571A-CEC0-4419AC945679}"/>
              </a:ext>
            </a:extLst>
          </p:cNvPr>
          <p:cNvSpPr txBox="1"/>
          <p:nvPr/>
        </p:nvSpPr>
        <p:spPr>
          <a:xfrm>
            <a:off x="0" y="1045504"/>
            <a:ext cx="8567161" cy="119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1"/>
              </a:lnSpc>
              <a:spcAft>
                <a:spcPts val="600"/>
              </a:spcAft>
            </a:pPr>
            <a:endParaRPr lang="en-US" sz="2600" b="1" spc="171">
              <a:solidFill>
                <a:srgbClr val="FFFFFF"/>
              </a:solidFill>
              <a:latin typeface="Corbel" panose="020B0503020204020204" pitchFamily="34" charset="0"/>
              <a:ea typeface="Gill Sans Bold"/>
              <a:cs typeface="Gill Sans Bold"/>
              <a:sym typeface="Gill Sans Bold"/>
            </a:endParaRPr>
          </a:p>
          <a:p>
            <a:pPr algn="l">
              <a:lnSpc>
                <a:spcPts val="2751"/>
              </a:lnSpc>
              <a:spcAft>
                <a:spcPts val="600"/>
              </a:spcAft>
            </a:pPr>
            <a:endParaRPr lang="en-US" sz="2600" b="1" spc="171">
              <a:solidFill>
                <a:srgbClr val="FFFFFF"/>
              </a:solidFill>
              <a:latin typeface="Corbel" panose="020B0503020204020204" pitchFamily="34" charset="0"/>
              <a:ea typeface="Gill Sans Bold"/>
              <a:cs typeface="Gill Sans Bold"/>
              <a:sym typeface="Gill Sans Bold"/>
            </a:endParaRPr>
          </a:p>
          <a:p>
            <a:pPr marL="0" lvl="0" indent="0" algn="l">
              <a:lnSpc>
                <a:spcPts val="2751"/>
              </a:lnSpc>
              <a:spcAft>
                <a:spcPts val="600"/>
              </a:spcAft>
            </a:pPr>
            <a:endParaRPr lang="en-US" sz="1719" b="1" spc="171">
              <a:solidFill>
                <a:srgbClr val="FFFFFF"/>
              </a:solidFill>
              <a:latin typeface="Gill Sans Bold"/>
              <a:ea typeface="Gill Sans Bold"/>
              <a:cs typeface="Gill Sans Bold"/>
              <a:sym typeface="Gill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646621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54527-ADAB-7DC6-207C-F142DD290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D1139-0034-1621-F4B5-5E153745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03057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rPr>
              <a:t>Other Achievements 2024 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05CE4A-E4D6-8B95-40C5-99C6A63B901D}"/>
              </a:ext>
            </a:extLst>
          </p:cNvPr>
          <p:cNvSpPr txBox="1"/>
          <p:nvPr/>
        </p:nvSpPr>
        <p:spPr>
          <a:xfrm>
            <a:off x="572493" y="1786759"/>
            <a:ext cx="6713552" cy="4403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89396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spc="241" dirty="0">
                <a:latin typeface="Corbel" panose="020B0503020204020204" pitchFamily="34" charset="0"/>
                <a:sym typeface="Telegraf Bold"/>
              </a:rPr>
              <a:t>Over 300 players at AM Soccer Club from age 18 months to 83 years of age</a:t>
            </a:r>
          </a:p>
          <a:p>
            <a:pPr indent="-139204" algn="just">
              <a:lnSpc>
                <a:spcPct val="90000"/>
              </a:lnSpc>
              <a:spcAft>
                <a:spcPts val="600"/>
              </a:spcAft>
            </a:pPr>
            <a:endParaRPr lang="en-US" sz="1700" b="1" spc="241" dirty="0">
              <a:latin typeface="Corbel" panose="020B0503020204020204" pitchFamily="34" charset="0"/>
              <a:sym typeface="Telegraf Bold"/>
            </a:endParaRPr>
          </a:p>
          <a:p>
            <a:pPr marL="89396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spc="241" dirty="0">
                <a:latin typeface="Corbel" panose="020B0503020204020204" pitchFamily="34" charset="0"/>
                <a:sym typeface="Telegraf Bold"/>
              </a:rPr>
              <a:t>Active Schools - term time delivery of football within NE Fife and the East Neuk primary schools</a:t>
            </a:r>
          </a:p>
          <a:p>
            <a:pPr marL="89396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spc="241" dirty="0">
              <a:latin typeface="Corbel" panose="020B0503020204020204" pitchFamily="34" charset="0"/>
              <a:sym typeface="Telegraf Bold"/>
            </a:endParaRPr>
          </a:p>
          <a:p>
            <a:pPr marL="89396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spc="241" dirty="0">
                <a:latin typeface="Corbel" panose="020B0503020204020204" pitchFamily="34" charset="0"/>
                <a:sym typeface="Telegraf Bold"/>
              </a:rPr>
              <a:t>The pavilion has been upgraded through the sheer determination &amp; commitment of the </a:t>
            </a:r>
            <a:r>
              <a:rPr lang="en-US" sz="1700" b="1" spc="241" dirty="0" err="1">
                <a:latin typeface="Corbel" panose="020B0503020204020204" pitchFamily="34" charset="0"/>
                <a:sym typeface="Telegraf Bold"/>
              </a:rPr>
              <a:t>Fitchet</a:t>
            </a:r>
            <a:r>
              <a:rPr lang="en-US" sz="1700" b="1" spc="241" dirty="0">
                <a:latin typeface="Corbel" panose="020B0503020204020204" pitchFamily="34" charset="0"/>
                <a:sym typeface="Telegraf Bold"/>
              </a:rPr>
              <a:t> family. The kitchen area has been improved &amp; “Scarlet’s Coffee and Tuck shop” now operates from the pavilion. This generates additional funds which is being </a:t>
            </a:r>
            <a:r>
              <a:rPr lang="en-US" sz="1700" b="1" spc="241" dirty="0" err="1">
                <a:latin typeface="Corbel" panose="020B0503020204020204" pitchFamily="34" charset="0"/>
                <a:sym typeface="Telegraf Bold"/>
              </a:rPr>
              <a:t>utilised</a:t>
            </a:r>
            <a:r>
              <a:rPr lang="en-US" sz="1700" b="1" spc="241" dirty="0">
                <a:latin typeface="Corbel" panose="020B0503020204020204" pitchFamily="34" charset="0"/>
                <a:sym typeface="Telegraf Bold"/>
              </a:rPr>
              <a:t> for kit purchases etc.</a:t>
            </a:r>
          </a:p>
          <a:p>
            <a:pPr marL="89396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spc="241" dirty="0">
              <a:latin typeface="Corbel" panose="020B0503020204020204" pitchFamily="34" charset="0"/>
              <a:sym typeface="Telegraf Bold"/>
            </a:endParaRPr>
          </a:p>
          <a:p>
            <a:pPr marL="89396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spc="241" dirty="0">
                <a:latin typeface="Corbel" panose="020B0503020204020204" pitchFamily="34" charset="0"/>
                <a:sym typeface="Telegraf Bold"/>
              </a:rPr>
              <a:t>The Club are continuing to seek a new main sponsor for 2025 after </a:t>
            </a:r>
            <a:r>
              <a:rPr lang="en-US" sz="1700" b="1" spc="241" dirty="0" err="1">
                <a:latin typeface="Corbel" panose="020B0503020204020204" pitchFamily="34" charset="0"/>
                <a:sym typeface="Telegraf Bold"/>
              </a:rPr>
              <a:t>McQueens</a:t>
            </a:r>
            <a:r>
              <a:rPr lang="en-US" sz="1700" b="1" spc="241" dirty="0">
                <a:latin typeface="Corbel" panose="020B0503020204020204" pitchFamily="34" charset="0"/>
                <a:sym typeface="Telegraf Bold"/>
              </a:rPr>
              <a:t> Dairies sponsorship deal came to an end in 2024. </a:t>
            </a:r>
          </a:p>
          <a:p>
            <a:pPr marL="521692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spc="241" dirty="0">
              <a:sym typeface="Telegraf Bold"/>
            </a:endParaRPr>
          </a:p>
          <a:p>
            <a:pPr marL="521692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spc="241" dirty="0">
              <a:sym typeface="Telegraf Bold"/>
            </a:endParaRPr>
          </a:p>
          <a:p>
            <a:pPr marL="521692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spc="241" dirty="0">
              <a:sym typeface="Telegraf Bold"/>
            </a:endParaRPr>
          </a:p>
          <a:p>
            <a:pPr marL="521692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spc="241" dirty="0">
              <a:sym typeface="Telegraf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6ADC0F-E799-D075-8A70-AED230BDEF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31" r="18272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78B28309-3579-3AC4-059B-AB026DDFFCE3}"/>
              </a:ext>
            </a:extLst>
          </p:cNvPr>
          <p:cNvSpPr txBox="1"/>
          <p:nvPr/>
        </p:nvSpPr>
        <p:spPr>
          <a:xfrm>
            <a:off x="0" y="1045504"/>
            <a:ext cx="8567161" cy="119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1"/>
              </a:lnSpc>
              <a:spcAft>
                <a:spcPts val="600"/>
              </a:spcAft>
            </a:pPr>
            <a:endParaRPr lang="en-US" sz="2600" b="1" spc="171">
              <a:solidFill>
                <a:srgbClr val="FFFFFF"/>
              </a:solidFill>
              <a:latin typeface="Corbel" panose="020B0503020204020204" pitchFamily="34" charset="0"/>
              <a:ea typeface="Gill Sans Bold"/>
              <a:cs typeface="Gill Sans Bold"/>
              <a:sym typeface="Gill Sans Bold"/>
            </a:endParaRPr>
          </a:p>
          <a:p>
            <a:pPr algn="l">
              <a:lnSpc>
                <a:spcPts val="2751"/>
              </a:lnSpc>
              <a:spcAft>
                <a:spcPts val="600"/>
              </a:spcAft>
            </a:pPr>
            <a:endParaRPr lang="en-US" sz="2600" b="1" spc="171">
              <a:solidFill>
                <a:srgbClr val="FFFFFF"/>
              </a:solidFill>
              <a:latin typeface="Corbel" panose="020B0503020204020204" pitchFamily="34" charset="0"/>
              <a:ea typeface="Gill Sans Bold"/>
              <a:cs typeface="Gill Sans Bold"/>
              <a:sym typeface="Gill Sans Bold"/>
            </a:endParaRPr>
          </a:p>
          <a:p>
            <a:pPr marL="0" lvl="0" indent="0" algn="l">
              <a:lnSpc>
                <a:spcPts val="2751"/>
              </a:lnSpc>
              <a:spcAft>
                <a:spcPts val="600"/>
              </a:spcAft>
            </a:pPr>
            <a:endParaRPr lang="en-US" sz="1719" b="1" spc="171">
              <a:solidFill>
                <a:srgbClr val="FFFFFF"/>
              </a:solidFill>
              <a:latin typeface="Gill Sans Bold"/>
              <a:ea typeface="Gill Sans Bold"/>
              <a:cs typeface="Gill Sans Bold"/>
              <a:sym typeface="Gill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288307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19160-9982-2DBE-EAEC-7FA9C44A0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Corbel" panose="020B0503020204020204" pitchFamily="34" charset="0"/>
              </a:rPr>
              <a:t>Treasurer's Report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90D49839-8AA9-52A3-1877-D2E13A4EE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5" r="966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9969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1946B-068E-C79E-EF08-CB5F48B00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22832" cy="974391"/>
          </a:xfrm>
          <a:noFill/>
          <a:ln cap="rnd">
            <a:solidFill>
              <a:schemeClr val="tx1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orbel" panose="020B0503020204020204" pitchFamily="34" charset="0"/>
              </a:rPr>
              <a:t>Treasurer’s Report – April 23 to March 2</a:t>
            </a:r>
            <a:r>
              <a:rPr lang="en-US" b="1" dirty="0">
                <a:solidFill>
                  <a:srgbClr val="002060"/>
                </a:solidFill>
                <a:latin typeface="Corbel" panose="020B0503020204020204" pitchFamily="34" charset="0"/>
              </a:rPr>
              <a:t>4</a:t>
            </a:r>
            <a:endParaRPr lang="en-GB" b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5397BF-0927-92D2-93D0-DC980B5F027C}"/>
              </a:ext>
            </a:extLst>
          </p:cNvPr>
          <p:cNvSpPr txBox="1">
            <a:spLocks/>
          </p:cNvSpPr>
          <p:nvPr/>
        </p:nvSpPr>
        <p:spPr>
          <a:xfrm>
            <a:off x="7115503" y="2266906"/>
            <a:ext cx="4721774" cy="383272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200" b="1" dirty="0">
                <a:solidFill>
                  <a:srgbClr val="002060"/>
                </a:solidFill>
                <a:latin typeface="Corbel" panose="020B0503020204020204" pitchFamily="34" charset="0"/>
              </a:rPr>
              <a:t>Commentary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3400" dirty="0">
                <a:solidFill>
                  <a:srgbClr val="002060"/>
                </a:solidFill>
                <a:latin typeface="Corbel" panose="020B0503020204020204" pitchFamily="34" charset="0"/>
              </a:rPr>
              <a:t>Income for the year to March 24 was £7k up on the prior year.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2900" dirty="0">
                <a:solidFill>
                  <a:srgbClr val="002060"/>
                </a:solidFill>
                <a:latin typeface="Corbel" panose="020B0503020204020204" pitchFamily="34" charset="0"/>
              </a:rPr>
              <a:t>The year to March 2025 is forecasting at circa £160k which is £20k lower which is due to lower sponsorship </a:t>
            </a:r>
            <a:r>
              <a:rPr lang="en-US" sz="2900" dirty="0" err="1">
                <a:solidFill>
                  <a:srgbClr val="002060"/>
                </a:solidFill>
                <a:latin typeface="Corbel" panose="020B0503020204020204" pitchFamily="34" charset="0"/>
              </a:rPr>
              <a:t>etc</a:t>
            </a:r>
            <a:r>
              <a:rPr lang="en-US" sz="2900" dirty="0">
                <a:solidFill>
                  <a:srgbClr val="002060"/>
                </a:solidFill>
                <a:latin typeface="Corbel" panose="020B0503020204020204" pitchFamily="34" charset="0"/>
              </a:rPr>
              <a:t> (circa £10k) and circa £10k less due to recharges with regard People Costs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3400" dirty="0">
                <a:solidFill>
                  <a:srgbClr val="002060"/>
                </a:solidFill>
                <a:latin typeface="Corbel" panose="020B0503020204020204" pitchFamily="34" charset="0"/>
              </a:rPr>
              <a:t>Expenditure for year to March 24 was £181,000 which is £15k lower than the prior year which is positive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2900" dirty="0">
                <a:solidFill>
                  <a:srgbClr val="002060"/>
                </a:solidFill>
                <a:latin typeface="Corbel" panose="020B0503020204020204" pitchFamily="34" charset="0"/>
              </a:rPr>
              <a:t>Forecast expenditure to March 25 is circa £20k lower than March 24 which is partly due to people recharges (see above re income) other cost controls</a:t>
            </a:r>
          </a:p>
          <a:p>
            <a:pPr lvl="1" algn="just">
              <a:buFont typeface="Courier New" panose="02070309020205020404" pitchFamily="49" charset="0"/>
              <a:buChar char="o"/>
            </a:pPr>
            <a:endParaRPr lang="en-US" sz="340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3400" dirty="0">
                <a:solidFill>
                  <a:srgbClr val="002060"/>
                </a:solidFill>
                <a:latin typeface="Corbel" panose="020B0503020204020204" pitchFamily="34" charset="0"/>
              </a:rPr>
              <a:t>Break-even for the year to March 2024 which is a positive turn-around from the prior year.</a:t>
            </a:r>
          </a:p>
          <a:p>
            <a:pPr lvl="1" algn="just">
              <a:buFont typeface="Courier New" panose="02070309020205020404" pitchFamily="49" charset="0"/>
              <a:buChar char="o"/>
            </a:pPr>
            <a:endParaRPr lang="en-US" sz="100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33C83C-36A1-21DB-2C3C-E402AAFF6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58184"/>
            <a:ext cx="6152783" cy="384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10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D254E4-CEB6-3E85-B6A0-6AAF245E4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D357AE-1E13-E708-45D5-DBB1CC103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C331C-CCF9-5368-D4DD-2C0864F7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Corbel" panose="020B0503020204020204" pitchFamily="34" charset="0"/>
              </a:rPr>
              <a:t>Committee Proposals for Approval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2EC1D489-C133-53E7-2263-224066542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2514A277-30ED-1496-7C52-D329E2FF26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5" r="966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2004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9c0ff6-a48b-488b-996c-4d617530c356">
      <Terms xmlns="http://schemas.microsoft.com/office/infopath/2007/PartnerControls"/>
    </lcf76f155ced4ddcb4097134ff3c332f>
    <TaxCatchAll xmlns="110befd5-d1e4-49ab-8b4c-96af2c62fae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2B45D446EC624B862B289221FECC81" ma:contentTypeVersion="16" ma:contentTypeDescription="Create a new document." ma:contentTypeScope="" ma:versionID="deaa4e7a77898725ab56685bae60a203">
  <xsd:schema xmlns:xsd="http://www.w3.org/2001/XMLSchema" xmlns:xs="http://www.w3.org/2001/XMLSchema" xmlns:p="http://schemas.microsoft.com/office/2006/metadata/properties" xmlns:ns2="509c0ff6-a48b-488b-996c-4d617530c356" xmlns:ns3="110befd5-d1e4-49ab-8b4c-96af2c62fae0" targetNamespace="http://schemas.microsoft.com/office/2006/metadata/properties" ma:root="true" ma:fieldsID="5f95ab87967ff5742bc8d6f53281a86d" ns2:_="" ns3:_="">
    <xsd:import namespace="509c0ff6-a48b-488b-996c-4d617530c356"/>
    <xsd:import namespace="110befd5-d1e4-49ab-8b4c-96af2c62fa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9c0ff6-a48b-488b-996c-4d617530c3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b7be70e-5835-485d-8776-7375fbc04c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0befd5-d1e4-49ab-8b4c-96af2c62fae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5424898-23bf-4df8-8176-ec03b05fd5fe}" ma:internalName="TaxCatchAll" ma:showField="CatchAllData" ma:web="110befd5-d1e4-49ab-8b4c-96af2c62fa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854A48-2B77-4456-B300-0E9F8A782AB4}">
  <ds:schemaRefs>
    <ds:schemaRef ds:uri="110befd5-d1e4-49ab-8b4c-96af2c62fae0"/>
    <ds:schemaRef ds:uri="http://purl.org/dc/dcmitype/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09c0ff6-a48b-488b-996c-4d617530c35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48E50C5-5A11-408C-9756-6F9EF79E0D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3DF7D0-494B-4FD5-A70E-4059A0BFEE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9c0ff6-a48b-488b-996c-4d617530c356"/>
    <ds:schemaRef ds:uri="110befd5-d1e4-49ab-8b4c-96af2c62fa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3517</TotalTime>
  <Words>1012</Words>
  <Application>Microsoft Office PowerPoint</Application>
  <PresentationFormat>Widescreen</PresentationFormat>
  <Paragraphs>102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Corbel</vt:lpstr>
      <vt:lpstr>Courier New</vt:lpstr>
      <vt:lpstr>Gill Sans Bold</vt:lpstr>
      <vt:lpstr>Telegraf Bold</vt:lpstr>
      <vt:lpstr>Office Theme</vt:lpstr>
      <vt:lpstr>AMS</vt:lpstr>
      <vt:lpstr>Agenda</vt:lpstr>
      <vt:lpstr>Who is AMS?</vt:lpstr>
      <vt:lpstr>Headline Achievements 2024 - Teams</vt:lpstr>
      <vt:lpstr>Headline Achievements 2024 - Players</vt:lpstr>
      <vt:lpstr>Other Achievements 2024 </vt:lpstr>
      <vt:lpstr>Treasurer's Report</vt:lpstr>
      <vt:lpstr>Treasurer’s Report – April 23 to March 24</vt:lpstr>
      <vt:lpstr>Committee Proposals for Approval</vt:lpstr>
      <vt:lpstr>Re-Election of Trustees</vt:lpstr>
      <vt:lpstr>Proposals for Approval &amp; Next Steps</vt:lpstr>
      <vt:lpstr>Members’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AMS</dc:title>
  <dc:creator>Andrew Jenkin</dc:creator>
  <cp:lastModifiedBy>Mandy Martin</cp:lastModifiedBy>
  <cp:revision>5</cp:revision>
  <dcterms:created xsi:type="dcterms:W3CDTF">2022-08-26T07:48:04Z</dcterms:created>
  <dcterms:modified xsi:type="dcterms:W3CDTF">2024-11-22T16:09:16Z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0x010100082B45D446EC624B862B289221FECC81</vt:lpwstr>
  </property>
  <property fmtid="{D5CDD505-2E9C-101B-9397-08002B2CF9AE}" pid="3" name="MediaServiceImageTags">
    <vt:lpwstr/>
  </property>
</Properties>
</file>